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4" r:id="rId6"/>
    <p:sldId id="261" r:id="rId7"/>
    <p:sldId id="266" r:id="rId8"/>
    <p:sldId id="265" r:id="rId9"/>
    <p:sldId id="262" r:id="rId10"/>
    <p:sldId id="263" r:id="rId11"/>
    <p:sldId id="268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AE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C99E7-E589-4DF5-B9DB-FF7CBEEF69BD}" type="datetimeFigureOut">
              <a:rPr lang="en-US" smtClean="0"/>
              <a:t>18-Jun-19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C204B-AA88-4615-9A44-01B289D0E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202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A70FD-DA7A-40B0-B4F8-13ABEFC3ED19}" type="datetime1">
              <a:rPr lang="en-US" smtClean="0"/>
              <a:t>18-Jun-19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29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9758B-BF4B-4DCF-99D8-9903B1E8781C}" type="datetime1">
              <a:rPr lang="en-US" smtClean="0"/>
              <a:t>18-Jun-19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924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ECF7A-CB57-4972-924E-C32D473569B3}" type="datetime1">
              <a:rPr lang="en-US" smtClean="0"/>
              <a:t>18-Jun-19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19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8F74E-381E-4B17-9DF8-52C341A49EAA}" type="datetime1">
              <a:rPr lang="en-US" smtClean="0"/>
              <a:t>18-Jun-19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75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0F8AE-B0F1-472D-859B-DC625E4A9E4C}" type="datetime1">
              <a:rPr lang="en-US" smtClean="0"/>
              <a:t>18-Jun-19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217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2F0E1-A559-4110-9DE4-734E364E3F1E}" type="datetime1">
              <a:rPr lang="en-US" smtClean="0"/>
              <a:t>18-Jun-19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609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BFC3A-1D87-4B94-81F3-678505690300}" type="datetime1">
              <a:rPr lang="en-US" smtClean="0"/>
              <a:t>18-Jun-19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163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425E6-72FD-4184-98B0-25CC6CB0F29C}" type="datetime1">
              <a:rPr lang="en-US" smtClean="0"/>
              <a:t>18-Jun-19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427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D7624-9387-4A88-8620-E30175209AEB}" type="datetime1">
              <a:rPr lang="en-US" smtClean="0"/>
              <a:t>18-Jun-19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096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FF620-6D4F-485E-9BF2-E810E892C9D2}" type="datetime1">
              <a:rPr lang="en-US" smtClean="0"/>
              <a:t>18-Jun-19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86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D1A0F-7A4F-497C-A84E-91EAE7F041E1}" type="datetime1">
              <a:rPr lang="en-US" smtClean="0"/>
              <a:t>18-Jun-19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724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D6358-FB9D-440D-97EB-B40F0D9B4955}" type="datetime1">
              <a:rPr lang="en-US" smtClean="0"/>
              <a:t>18-Jun-19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BAE2C-69CA-4B51-A6EA-DFA346E68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0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mednat.ieeta.pt:8341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swaggerhub.com/apis-docs/joaoalegria/ContinuousCare/1.0.0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1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386"/>
            <a:ext cx="9144000" cy="685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18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fp\Google Drive\UA\3A2S\PI\Documentação\Apresentações\Apresentação Final\Imagens\Backgroun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5240"/>
            <a:ext cx="9144000" cy="6912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52400"/>
            <a:ext cx="8153400" cy="1143000"/>
          </a:xfrm>
        </p:spPr>
        <p:txBody>
          <a:bodyPr>
            <a:normAutofit/>
          </a:bodyPr>
          <a:lstStyle/>
          <a:p>
            <a:r>
              <a:rPr lang="pt-PT" sz="4800" dirty="0" smtClean="0">
                <a:solidFill>
                  <a:schemeClr val="bg1"/>
                </a:solidFill>
                <a:latin typeface="Filmotype Gem" pitchFamily="50" charset="0"/>
              </a:rPr>
              <a:t>D</a:t>
            </a:r>
            <a:r>
              <a:rPr lang="pt-PT" dirty="0" smtClean="0">
                <a:solidFill>
                  <a:schemeClr val="bg1"/>
                </a:solidFill>
                <a:latin typeface="Filmotype Gem" pitchFamily="50" charset="0"/>
              </a:rPr>
              <a:t>emonstration</a:t>
            </a:r>
            <a:endParaRPr lang="en-US" sz="3200" dirty="0">
              <a:solidFill>
                <a:schemeClr val="bg1"/>
              </a:solidFill>
              <a:latin typeface="Filmotype Gem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10</a:t>
            </a:fld>
            <a:endParaRPr lang="en-US"/>
          </a:p>
        </p:txBody>
      </p:sp>
      <p:pic>
        <p:nvPicPr>
          <p:cNvPr id="7170" name="Picture 2" descr="C:\Users\fp\Google Drive\UA\3A2S\PI\Documentação\Apresentações\Apresentação Final\Imagens\WebsiteWelcomePage.pn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124" y="1752600"/>
            <a:ext cx="8336876" cy="3886200"/>
          </a:xfrm>
          <a:prstGeom prst="rect">
            <a:avLst/>
          </a:prstGeom>
          <a:noFill/>
          <a:ln w="762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088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fp\Google Drive\UA\3A2S\PI\Documentação\Apresentações\Apresentação Final\Imagens\Sideba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42065" cy="429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152400"/>
            <a:ext cx="6781800" cy="1143000"/>
          </a:xfrm>
        </p:spPr>
        <p:txBody>
          <a:bodyPr>
            <a:normAutofit/>
          </a:bodyPr>
          <a:lstStyle/>
          <a:p>
            <a:pPr algn="l"/>
            <a:r>
              <a:rPr lang="pt-PT" sz="4800" dirty="0" smtClean="0">
                <a:solidFill>
                  <a:srgbClr val="4DAEDB"/>
                </a:solidFill>
                <a:latin typeface="Filmotype Gem" pitchFamily="50" charset="0"/>
              </a:rPr>
              <a:t>C</a:t>
            </a:r>
            <a:r>
              <a:rPr lang="pt-PT" dirty="0" smtClean="0">
                <a:solidFill>
                  <a:srgbClr val="4DAEDB"/>
                </a:solidFill>
                <a:latin typeface="Filmotype Gem" pitchFamily="50" charset="0"/>
              </a:rPr>
              <a:t>onclusions</a:t>
            </a:r>
            <a:endParaRPr lang="en-US" dirty="0">
              <a:solidFill>
                <a:srgbClr val="4DAEDB"/>
              </a:solidFill>
              <a:latin typeface="Filmotype Gem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905000"/>
            <a:ext cx="7467600" cy="4221164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en-GB" altLang="en-US" sz="2800" b="1" dirty="0">
                <a:cs typeface="Segoe UI Light" panose="020B0502040204020203" pitchFamily="34" charset="0"/>
              </a:rPr>
              <a:t>As intended, ContinuousCare promises to aid any user interested in perfecting their lifestyle and monitoring the surroundings. </a:t>
            </a:r>
            <a:endParaRPr lang="en-GB" altLang="en-US" sz="2800" b="1" dirty="0" smtClean="0">
              <a:cs typeface="Segoe UI Light" panose="020B0502040204020203" pitchFamily="34" charset="0"/>
            </a:endParaRPr>
          </a:p>
          <a:p>
            <a:pPr marL="0" indent="0" algn="just">
              <a:spcBef>
                <a:spcPts val="0"/>
              </a:spcBef>
              <a:buNone/>
            </a:pPr>
            <a:endParaRPr lang="en-GB" altLang="en-US" sz="2800" dirty="0" smtClean="0">
              <a:cs typeface="Segoe UI Light" panose="020B0502040204020203" pitchFamily="34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GB" altLang="en-US" sz="2800" dirty="0" smtClean="0">
                <a:cs typeface="Segoe UI Light" panose="020B0502040204020203" pitchFamily="34" charset="0"/>
              </a:rPr>
              <a:t>It </a:t>
            </a:r>
            <a:r>
              <a:rPr lang="en-GB" altLang="en-US" sz="2800" dirty="0">
                <a:cs typeface="Segoe UI Light" panose="020B0502040204020203" pitchFamily="34" charset="0"/>
              </a:rPr>
              <a:t>now has the potential to develop into a more intelligent and specific system capable of detecting dangerous behaviours and hazardous environments.</a:t>
            </a:r>
          </a:p>
          <a:p>
            <a:endParaRPr lang="en-US" sz="2800" dirty="0"/>
          </a:p>
        </p:txBody>
      </p:sp>
      <p:pic>
        <p:nvPicPr>
          <p:cNvPr id="1027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77" t="87408" r="15254"/>
          <a:stretch/>
        </p:blipFill>
        <p:spPr bwMode="auto">
          <a:xfrm>
            <a:off x="3886200" y="6172200"/>
            <a:ext cx="4845557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5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12</a:t>
            </a:fld>
            <a:endParaRPr lang="en-US"/>
          </a:p>
        </p:txBody>
      </p:sp>
      <p:pic>
        <p:nvPicPr>
          <p:cNvPr id="6146" name="Picture 2" descr="C:\Users\fp\Google Drive\UA\3A2S\PI\Documentação\Apresentações\Apresentação Final\Imagens\FinalSlid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569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Users\fp\Google Drive\UA\3A2S\PI\Documentação\Apresentações\Apresentação Final\Imagens\FitbitCharge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2997" y="4348185"/>
            <a:ext cx="2340803" cy="2052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fp\Google Drive\UA\3A2S\PI\Documentação\Apresentações\Apresentação Final\Imagens\Sideb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42065" cy="429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152400"/>
            <a:ext cx="6781800" cy="1143000"/>
          </a:xfrm>
        </p:spPr>
        <p:txBody>
          <a:bodyPr>
            <a:normAutofit/>
          </a:bodyPr>
          <a:lstStyle/>
          <a:p>
            <a:pPr algn="l"/>
            <a:r>
              <a:rPr lang="pt-PT" sz="4800" dirty="0" smtClean="0">
                <a:solidFill>
                  <a:srgbClr val="4DAEDB"/>
                </a:solidFill>
                <a:latin typeface="Filmotype Gem" pitchFamily="50" charset="0"/>
              </a:rPr>
              <a:t>C</a:t>
            </a:r>
            <a:r>
              <a:rPr lang="pt-PT" dirty="0" smtClean="0">
                <a:solidFill>
                  <a:srgbClr val="4DAEDB"/>
                </a:solidFill>
                <a:latin typeface="Filmotype Gem" pitchFamily="50" charset="0"/>
              </a:rPr>
              <a:t>ontextualization</a:t>
            </a:r>
            <a:endParaRPr lang="en-US" dirty="0">
              <a:solidFill>
                <a:srgbClr val="4DAEDB"/>
              </a:solidFill>
              <a:latin typeface="Filmotype Gem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524001"/>
            <a:ext cx="7620000" cy="3200400"/>
          </a:xfrm>
        </p:spPr>
        <p:txBody>
          <a:bodyPr>
            <a:normAutofit lnSpcReduction="10000"/>
          </a:bodyPr>
          <a:lstStyle/>
          <a:p>
            <a:pPr algn="just">
              <a:spcBef>
                <a:spcPts val="0"/>
              </a:spcBef>
            </a:pPr>
            <a:r>
              <a:rPr lang="pt-PT" sz="2400" dirty="0" smtClean="0"/>
              <a:t>Increased </a:t>
            </a:r>
            <a:r>
              <a:rPr lang="pt-PT" sz="2400" dirty="0"/>
              <a:t>proliferation of </a:t>
            </a:r>
            <a:r>
              <a:rPr lang="pt-PT" sz="2400" b="1" dirty="0"/>
              <a:t>mobile devices for monitoring </a:t>
            </a:r>
            <a:r>
              <a:rPr lang="pt-PT" sz="2400" dirty="0"/>
              <a:t>vital signals and physical </a:t>
            </a:r>
            <a:r>
              <a:rPr lang="pt-PT" sz="2400" dirty="0" smtClean="0"/>
              <a:t>activity</a:t>
            </a:r>
          </a:p>
          <a:p>
            <a:pPr algn="just">
              <a:spcBef>
                <a:spcPts val="0"/>
              </a:spcBef>
            </a:pPr>
            <a:r>
              <a:rPr lang="pt-PT" altLang="en-US" sz="2400" dirty="0">
                <a:cs typeface="Segoe UI" panose="020B0502040204020203" pitchFamily="34" charset="0"/>
              </a:rPr>
              <a:t>integration of smart devices with air quality monitors</a:t>
            </a:r>
            <a:endParaRPr lang="pt-PT" sz="2400" dirty="0"/>
          </a:p>
          <a:p>
            <a:pPr algn="just">
              <a:spcBef>
                <a:spcPts val="0"/>
              </a:spcBef>
            </a:pPr>
            <a:r>
              <a:rPr lang="pt-PT" sz="2400" dirty="0"/>
              <a:t>Use of </a:t>
            </a:r>
            <a:r>
              <a:rPr lang="pt-PT" sz="2400" b="1" dirty="0"/>
              <a:t>geolocation</a:t>
            </a:r>
            <a:r>
              <a:rPr lang="pt-PT" sz="2400" dirty="0"/>
              <a:t> to keep track of the environment the patient was exposed to</a:t>
            </a:r>
          </a:p>
          <a:p>
            <a:pPr algn="just">
              <a:spcBef>
                <a:spcPts val="0"/>
              </a:spcBef>
            </a:pPr>
            <a:r>
              <a:rPr lang="pt-PT" sz="2400" dirty="0"/>
              <a:t>Need for quality labelled quotidian data in the medical field </a:t>
            </a:r>
          </a:p>
          <a:p>
            <a:pPr algn="just">
              <a:spcBef>
                <a:spcPts val="0"/>
              </a:spcBef>
            </a:pPr>
            <a:endParaRPr lang="pt-PT" sz="2400" dirty="0"/>
          </a:p>
          <a:p>
            <a:pPr marL="0" indent="0" algn="just">
              <a:spcBef>
                <a:spcPts val="0"/>
              </a:spcBef>
              <a:buNone/>
            </a:pPr>
            <a:r>
              <a:rPr lang="pt-PT" sz="2400" dirty="0"/>
              <a:t>→ </a:t>
            </a:r>
            <a:r>
              <a:rPr lang="pt-PT" sz="2400" b="1" dirty="0"/>
              <a:t>A new paradigm of medical monitorization</a:t>
            </a:r>
          </a:p>
          <a:p>
            <a:endParaRPr lang="en-US" sz="2800" dirty="0"/>
          </a:p>
        </p:txBody>
      </p:sp>
      <p:pic>
        <p:nvPicPr>
          <p:cNvPr id="1027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77" t="87408" r="15254"/>
          <a:stretch/>
        </p:blipFill>
        <p:spPr bwMode="auto">
          <a:xfrm>
            <a:off x="3886200" y="6172200"/>
            <a:ext cx="4845557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2</a:t>
            </a:fld>
            <a:endParaRPr lang="en-US"/>
          </a:p>
        </p:txBody>
      </p:sp>
      <p:pic>
        <p:nvPicPr>
          <p:cNvPr id="1028" name="Picture 4" descr="C:\Users\fp\Google Drive\UA\3A2S\PI\Documentação\Apresentações\Apresentação Final\Imagens\Foobot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09" t="9599" r="17223" b="2170"/>
          <a:stretch/>
        </p:blipFill>
        <p:spPr bwMode="auto">
          <a:xfrm>
            <a:off x="7050024" y="3733800"/>
            <a:ext cx="1965960" cy="2633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fp\Google Drive\UA\3A2S\PI\Documentação\Apresentações\Apresentação Final\Imagens\Sideba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42065" cy="429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152400"/>
            <a:ext cx="6781800" cy="1143000"/>
          </a:xfrm>
        </p:spPr>
        <p:txBody>
          <a:bodyPr>
            <a:normAutofit/>
          </a:bodyPr>
          <a:lstStyle/>
          <a:p>
            <a:pPr algn="l"/>
            <a:r>
              <a:rPr lang="pt-PT" sz="4800" dirty="0" smtClean="0">
                <a:solidFill>
                  <a:srgbClr val="4DAEDB"/>
                </a:solidFill>
                <a:latin typeface="Filmotype Gem" pitchFamily="50" charset="0"/>
              </a:rPr>
              <a:t>S</a:t>
            </a:r>
            <a:r>
              <a:rPr lang="pt-PT" dirty="0" smtClean="0">
                <a:solidFill>
                  <a:srgbClr val="4DAEDB"/>
                </a:solidFill>
                <a:latin typeface="Filmotype Gem" pitchFamily="50" charset="0"/>
              </a:rPr>
              <a:t>tate-of-the-</a:t>
            </a:r>
            <a:r>
              <a:rPr lang="pt-PT" sz="4800" dirty="0" smtClean="0">
                <a:solidFill>
                  <a:srgbClr val="4DAEDB"/>
                </a:solidFill>
                <a:latin typeface="Filmotype Gem" pitchFamily="50" charset="0"/>
              </a:rPr>
              <a:t>a</a:t>
            </a:r>
            <a:r>
              <a:rPr lang="pt-PT" dirty="0" smtClean="0">
                <a:solidFill>
                  <a:srgbClr val="4DAEDB"/>
                </a:solidFill>
                <a:latin typeface="Filmotype Gem" pitchFamily="50" charset="0"/>
              </a:rPr>
              <a:t>rt</a:t>
            </a:r>
            <a:endParaRPr lang="en-US" dirty="0">
              <a:solidFill>
                <a:srgbClr val="4DAEDB"/>
              </a:solidFill>
              <a:latin typeface="Filmotype Gem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199" y="1600200"/>
            <a:ext cx="7512557" cy="4525963"/>
          </a:xfrm>
        </p:spPr>
        <p:txBody>
          <a:bodyPr>
            <a:normAutofit/>
          </a:bodyPr>
          <a:lstStyle/>
          <a:p>
            <a:r>
              <a:rPr lang="en-US" sz="2400" dirty="0"/>
              <a:t>Health Monitoring Systems using IoT and </a:t>
            </a:r>
            <a:r>
              <a:rPr lang="en-US" sz="2400" dirty="0" smtClean="0"/>
              <a:t>RaspberrPi</a:t>
            </a:r>
          </a:p>
          <a:p>
            <a:r>
              <a:rPr lang="en-US" sz="2400" dirty="0" smtClean="0"/>
              <a:t>Angel-Echo</a:t>
            </a:r>
          </a:p>
          <a:p>
            <a:r>
              <a:rPr lang="en-US" sz="2400" dirty="0"/>
              <a:t>Geolocation Based Health </a:t>
            </a:r>
            <a:r>
              <a:rPr lang="en-US" sz="2400" dirty="0" smtClean="0"/>
              <a:t>Monitoring and </a:t>
            </a:r>
            <a:r>
              <a:rPr lang="en-US" sz="2400" dirty="0"/>
              <a:t>Alarm </a:t>
            </a:r>
            <a:r>
              <a:rPr lang="en-US" sz="2400" dirty="0" smtClean="0"/>
              <a:t>System</a:t>
            </a:r>
          </a:p>
          <a:p>
            <a:r>
              <a:rPr lang="en-US" sz="2400" dirty="0"/>
              <a:t>Beyond Health </a:t>
            </a:r>
            <a:r>
              <a:rPr lang="en-US" sz="2400" dirty="0" smtClean="0"/>
              <a:t>Tracking</a:t>
            </a:r>
          </a:p>
          <a:p>
            <a:r>
              <a:rPr lang="en-US" sz="2400" dirty="0"/>
              <a:t>Ubiquitous Personal Health Surveillance and Management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77" t="87408" r="15254"/>
          <a:stretch/>
        </p:blipFill>
        <p:spPr bwMode="auto">
          <a:xfrm>
            <a:off x="3886200" y="6172200"/>
            <a:ext cx="4845557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862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fp\Google Drive\UA\3A2S\PI\Documentação\Apresentações\Apresentação Final\Imagens\Sideba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42065" cy="429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152400"/>
            <a:ext cx="6781800" cy="1143000"/>
          </a:xfrm>
        </p:spPr>
        <p:txBody>
          <a:bodyPr>
            <a:normAutofit/>
          </a:bodyPr>
          <a:lstStyle/>
          <a:p>
            <a:pPr algn="l"/>
            <a:r>
              <a:rPr lang="pt-PT" sz="4800" dirty="0" smtClean="0">
                <a:solidFill>
                  <a:srgbClr val="4DAEDB"/>
                </a:solidFill>
                <a:latin typeface="Filmotype Gem" pitchFamily="50" charset="0"/>
              </a:rPr>
              <a:t>P</a:t>
            </a:r>
            <a:r>
              <a:rPr lang="pt-PT" dirty="0" smtClean="0">
                <a:solidFill>
                  <a:srgbClr val="4DAEDB"/>
                </a:solidFill>
                <a:latin typeface="Filmotype Gem" pitchFamily="50" charset="0"/>
              </a:rPr>
              <a:t>roject </a:t>
            </a:r>
            <a:r>
              <a:rPr lang="pt-PT" sz="4800" dirty="0" smtClean="0">
                <a:solidFill>
                  <a:srgbClr val="4DAEDB"/>
                </a:solidFill>
                <a:latin typeface="Filmotype Gem" pitchFamily="50" charset="0"/>
              </a:rPr>
              <a:t>G</a:t>
            </a:r>
            <a:r>
              <a:rPr lang="pt-PT" dirty="0" smtClean="0">
                <a:solidFill>
                  <a:srgbClr val="4DAEDB"/>
                </a:solidFill>
                <a:latin typeface="Filmotype Gem" pitchFamily="50" charset="0"/>
              </a:rPr>
              <a:t>oals</a:t>
            </a:r>
            <a:endParaRPr lang="en-US" sz="4000" dirty="0">
              <a:solidFill>
                <a:srgbClr val="4DAEDB"/>
              </a:solidFill>
              <a:latin typeface="Filmotype Gem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600200"/>
            <a:ext cx="7467600" cy="4525963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pt-PT" sz="2400" b="1" dirty="0" smtClean="0"/>
              <a:t>Development Objectives:</a:t>
            </a:r>
          </a:p>
          <a:p>
            <a:pPr>
              <a:spcBef>
                <a:spcPts val="0"/>
              </a:spcBef>
            </a:pPr>
            <a:r>
              <a:rPr lang="pt-PT" sz="2400" dirty="0" smtClean="0"/>
              <a:t>Transparent &amp; Continuous Data Collection</a:t>
            </a:r>
          </a:p>
          <a:p>
            <a:pPr>
              <a:spcBef>
                <a:spcPts val="0"/>
              </a:spcBef>
            </a:pPr>
            <a:r>
              <a:rPr lang="pt-PT" sz="2400" dirty="0" smtClean="0"/>
              <a:t>Simplistic and Professional Design</a:t>
            </a:r>
          </a:p>
          <a:p>
            <a:pPr>
              <a:spcBef>
                <a:spcPts val="0"/>
              </a:spcBef>
            </a:pPr>
            <a:r>
              <a:rPr lang="pt-PT" sz="2400" dirty="0" smtClean="0"/>
              <a:t>Intuitive Data Visualization Tools</a:t>
            </a:r>
          </a:p>
          <a:p>
            <a:pPr>
              <a:spcBef>
                <a:spcPts val="0"/>
              </a:spcBef>
            </a:pPr>
            <a:r>
              <a:rPr lang="pt-PT" sz="2400" dirty="0" smtClean="0"/>
              <a:t>Doctor-Patient Interaction</a:t>
            </a:r>
          </a:p>
          <a:p>
            <a:pPr>
              <a:spcBef>
                <a:spcPts val="0"/>
              </a:spcBef>
            </a:pPr>
            <a:endParaRPr lang="pt-PT" sz="2400" dirty="0" smtClean="0"/>
          </a:p>
          <a:p>
            <a:pPr marL="0" indent="0">
              <a:spcBef>
                <a:spcPts val="0"/>
              </a:spcBef>
              <a:buNone/>
            </a:pPr>
            <a:r>
              <a:rPr lang="pt-PT" sz="2400" b="1" dirty="0"/>
              <a:t>ContinuousCare is all </a:t>
            </a:r>
            <a:r>
              <a:rPr lang="pt-PT" sz="2400" b="1" dirty="0" smtClean="0"/>
              <a:t>about</a:t>
            </a:r>
            <a:r>
              <a:rPr lang="pt-PT" sz="2400" dirty="0"/>
              <a:t>:</a:t>
            </a:r>
          </a:p>
          <a:p>
            <a:pPr marL="457200" indent="-457200">
              <a:spcBef>
                <a:spcPts val="0"/>
              </a:spcBef>
              <a:buAutoNum type="arabicPeriod"/>
            </a:pPr>
            <a:r>
              <a:rPr lang="pt-PT" sz="2400" dirty="0"/>
              <a:t>helping citizens better understand their health and body activity</a:t>
            </a:r>
          </a:p>
          <a:p>
            <a:pPr marL="457200" indent="-457200">
              <a:spcBef>
                <a:spcPts val="0"/>
              </a:spcBef>
              <a:buFont typeface="Arial" pitchFamily="34" charset="0"/>
              <a:buAutoNum type="arabicPeriod"/>
            </a:pPr>
            <a:r>
              <a:rPr lang="pt-PT" sz="2400" dirty="0"/>
              <a:t>aiding professional doctors with analysis tools</a:t>
            </a:r>
          </a:p>
          <a:p>
            <a:pPr marL="457200" indent="-457200">
              <a:spcBef>
                <a:spcPts val="0"/>
              </a:spcBef>
              <a:buFont typeface="Arial" pitchFamily="34" charset="0"/>
              <a:buAutoNum type="arabicPeriod"/>
            </a:pPr>
            <a:r>
              <a:rPr lang="pt-PT" sz="2400" dirty="0"/>
              <a:t>making available valuable data for external </a:t>
            </a:r>
            <a:r>
              <a:rPr lang="pt-PT" sz="2400" dirty="0" smtClean="0"/>
              <a:t>systems </a:t>
            </a:r>
            <a:endParaRPr lang="pt-PT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77" t="87408" r="15254"/>
          <a:stretch/>
        </p:blipFill>
        <p:spPr bwMode="auto">
          <a:xfrm>
            <a:off x="3886200" y="6172200"/>
            <a:ext cx="4845557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17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fp\Google Drive\UA\3A2S\PI\Documentação\Apresentações\Apresentação Final\Imagens\Backgroun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240"/>
            <a:ext cx="9220199" cy="6912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52400"/>
            <a:ext cx="8153400" cy="1143000"/>
          </a:xfrm>
        </p:spPr>
        <p:txBody>
          <a:bodyPr>
            <a:normAutofit/>
          </a:bodyPr>
          <a:lstStyle/>
          <a:p>
            <a:r>
              <a:rPr lang="pt-PT" sz="4800" dirty="0" smtClean="0">
                <a:solidFill>
                  <a:schemeClr val="bg1"/>
                </a:solidFill>
                <a:latin typeface="Filmotype Gem" pitchFamily="50" charset="0"/>
              </a:rPr>
              <a:t>D</a:t>
            </a:r>
            <a:r>
              <a:rPr lang="pt-PT" dirty="0" smtClean="0">
                <a:solidFill>
                  <a:schemeClr val="bg1"/>
                </a:solidFill>
                <a:latin typeface="Filmotype Gem" pitchFamily="50" charset="0"/>
              </a:rPr>
              <a:t>esign</a:t>
            </a:r>
            <a:r>
              <a:rPr lang="pt-PT" sz="4800" dirty="0" smtClean="0">
                <a:solidFill>
                  <a:schemeClr val="bg1"/>
                </a:solidFill>
                <a:latin typeface="Filmotype Gem" pitchFamily="50" charset="0"/>
              </a:rPr>
              <a:t> d</a:t>
            </a:r>
            <a:r>
              <a:rPr lang="pt-PT" dirty="0" smtClean="0">
                <a:solidFill>
                  <a:schemeClr val="bg1"/>
                </a:solidFill>
                <a:latin typeface="Filmotype Gem" pitchFamily="50" charset="0"/>
              </a:rPr>
              <a:t>ecisions</a:t>
            </a:r>
            <a:endParaRPr lang="en-US" sz="3600" dirty="0">
              <a:solidFill>
                <a:schemeClr val="bg1"/>
              </a:solidFill>
              <a:latin typeface="Filmotype Gem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905000"/>
            <a:ext cx="7924800" cy="4648200"/>
          </a:xfrm>
        </p:spPr>
        <p:txBody>
          <a:bodyPr>
            <a:normAutofit/>
          </a:bodyPr>
          <a:lstStyle/>
          <a:p>
            <a:r>
              <a:rPr lang="pt-PT" sz="2800" b="1" dirty="0" smtClean="0">
                <a:solidFill>
                  <a:schemeClr val="bg1"/>
                </a:solidFill>
              </a:rPr>
              <a:t>Modular Architecture</a:t>
            </a:r>
          </a:p>
          <a:p>
            <a:endParaRPr lang="pt-PT" sz="2800" b="1" dirty="0">
              <a:solidFill>
                <a:schemeClr val="bg1"/>
              </a:solidFill>
            </a:endParaRPr>
          </a:p>
          <a:p>
            <a:r>
              <a:rPr lang="pt-PT" sz="2800" b="1" dirty="0" smtClean="0">
                <a:solidFill>
                  <a:schemeClr val="bg1"/>
                </a:solidFill>
              </a:rPr>
              <a:t>Geolocation Tracking</a:t>
            </a:r>
          </a:p>
          <a:p>
            <a:endParaRPr lang="pt-PT" sz="2800" b="1" dirty="0">
              <a:solidFill>
                <a:schemeClr val="bg1"/>
              </a:solidFill>
            </a:endParaRPr>
          </a:p>
          <a:p>
            <a:r>
              <a:rPr lang="pt-PT" sz="2800" b="1" dirty="0">
                <a:solidFill>
                  <a:schemeClr val="bg1"/>
                </a:solidFill>
              </a:rPr>
              <a:t>Hybrid Storage</a:t>
            </a:r>
          </a:p>
          <a:p>
            <a:endParaRPr lang="pt-PT" sz="2800" b="1" dirty="0">
              <a:solidFill>
                <a:schemeClr val="bg1"/>
              </a:solidFill>
            </a:endParaRPr>
          </a:p>
          <a:p>
            <a:r>
              <a:rPr lang="pt-PT" sz="2800" b="1" dirty="0" smtClean="0">
                <a:solidFill>
                  <a:schemeClr val="bg1"/>
                </a:solidFill>
              </a:rPr>
              <a:t>Data Aggregation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95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Users\fp\Google Drive\UA\3A2S\PI\Documentação\Apresentações\Apresentação Final\Imagens\Architectu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177088"/>
            <a:ext cx="4208004" cy="5456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fp\Google Drive\UA\3A2S\PI\Documentação\Apresentações\Apresentação Final\Imagens\Sideb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42065" cy="429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1905000" y="152400"/>
            <a:ext cx="7010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PT" sz="4800" dirty="0" smtClean="0">
                <a:solidFill>
                  <a:srgbClr val="4DAEDB"/>
                </a:solidFill>
                <a:latin typeface="Filmotype Gem" pitchFamily="50" charset="0"/>
              </a:rPr>
              <a:t>A</a:t>
            </a:r>
            <a:r>
              <a:rPr lang="pt-PT" dirty="0" smtClean="0">
                <a:solidFill>
                  <a:srgbClr val="4DAEDB"/>
                </a:solidFill>
                <a:latin typeface="Filmotype Gem" pitchFamily="50" charset="0"/>
              </a:rPr>
              <a:t>rchitecture</a:t>
            </a:r>
            <a:endParaRPr lang="en-US" sz="2800" dirty="0">
              <a:solidFill>
                <a:srgbClr val="4DAEDB"/>
              </a:solidFill>
              <a:latin typeface="Filmotype Gem" pitchFamily="50" charset="0"/>
            </a:endParaRPr>
          </a:p>
        </p:txBody>
      </p:sp>
      <p:pic>
        <p:nvPicPr>
          <p:cNvPr id="15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77" t="87408" r="41835"/>
          <a:stretch/>
        </p:blipFill>
        <p:spPr bwMode="auto">
          <a:xfrm>
            <a:off x="10160" y="5181600"/>
            <a:ext cx="1506029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46" t="87408" r="30084"/>
          <a:stretch/>
        </p:blipFill>
        <p:spPr bwMode="auto">
          <a:xfrm>
            <a:off x="185229" y="5649119"/>
            <a:ext cx="1491171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15" t="87408" r="15254"/>
          <a:stretch/>
        </p:blipFill>
        <p:spPr bwMode="auto">
          <a:xfrm>
            <a:off x="152400" y="6096000"/>
            <a:ext cx="1863215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47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fp\Google Drive\UA\3A2S\PI\Documentação\Apresentações\Apresentação Final\Imagens\Sideba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42065" cy="429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152400"/>
            <a:ext cx="7010400" cy="1143000"/>
          </a:xfrm>
        </p:spPr>
        <p:txBody>
          <a:bodyPr>
            <a:normAutofit/>
          </a:bodyPr>
          <a:lstStyle/>
          <a:p>
            <a:pPr algn="l"/>
            <a:r>
              <a:rPr lang="pt-PT" sz="4800" dirty="0" smtClean="0">
                <a:solidFill>
                  <a:srgbClr val="4DAEDB"/>
                </a:solidFill>
                <a:latin typeface="Filmotype Gem" pitchFamily="50" charset="0"/>
              </a:rPr>
              <a:t>T</a:t>
            </a:r>
            <a:r>
              <a:rPr lang="pt-PT" dirty="0" smtClean="0">
                <a:solidFill>
                  <a:srgbClr val="4DAEDB"/>
                </a:solidFill>
                <a:latin typeface="Filmotype Gem" pitchFamily="50" charset="0"/>
              </a:rPr>
              <a:t>echnologies</a:t>
            </a:r>
            <a:endParaRPr lang="en-US" sz="3200" dirty="0">
              <a:solidFill>
                <a:srgbClr val="4DAEDB"/>
              </a:solidFill>
              <a:latin typeface="Filmotype Gem" pitchFamily="50" charset="0"/>
            </a:endParaRPr>
          </a:p>
        </p:txBody>
      </p:sp>
      <p:pic>
        <p:nvPicPr>
          <p:cNvPr id="3074" name="Picture 2" descr="C:\Users\fp\Google Drive\UA\3A2S\PI\Documentação\Apresentações\Apresentação Final\Imagens\Implementati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616" y="1600200"/>
            <a:ext cx="6846112" cy="4253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77" t="87408" r="41835"/>
          <a:stretch/>
        </p:blipFill>
        <p:spPr bwMode="auto">
          <a:xfrm>
            <a:off x="10160" y="5181600"/>
            <a:ext cx="1506029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46" t="87408" r="30084"/>
          <a:stretch/>
        </p:blipFill>
        <p:spPr bwMode="auto">
          <a:xfrm>
            <a:off x="185229" y="5649119"/>
            <a:ext cx="1491171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15" t="87408" r="15254"/>
          <a:stretch/>
        </p:blipFill>
        <p:spPr bwMode="auto">
          <a:xfrm>
            <a:off x="152400" y="6096000"/>
            <a:ext cx="1863215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10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fp\Google Drive\UA\3A2S\PI\Documentação\Apresentações\Apresentação Final\Imagens\Sideba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42065" cy="429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152400"/>
            <a:ext cx="6781800" cy="1143000"/>
          </a:xfrm>
        </p:spPr>
        <p:txBody>
          <a:bodyPr>
            <a:normAutofit/>
          </a:bodyPr>
          <a:lstStyle/>
          <a:p>
            <a:pPr algn="l"/>
            <a:r>
              <a:rPr lang="pt-PT" sz="4800" dirty="0" smtClean="0">
                <a:solidFill>
                  <a:srgbClr val="4DAEDB"/>
                </a:solidFill>
                <a:latin typeface="Filmotype Gem" pitchFamily="50" charset="0"/>
              </a:rPr>
              <a:t>F</a:t>
            </a:r>
            <a:r>
              <a:rPr lang="pt-PT" dirty="0" smtClean="0">
                <a:solidFill>
                  <a:srgbClr val="4DAEDB"/>
                </a:solidFill>
                <a:latin typeface="Filmotype Gem" pitchFamily="50" charset="0"/>
              </a:rPr>
              <a:t>inal</a:t>
            </a:r>
            <a:r>
              <a:rPr lang="pt-PT" sz="4800" dirty="0" smtClean="0">
                <a:solidFill>
                  <a:srgbClr val="4DAEDB"/>
                </a:solidFill>
                <a:latin typeface="Filmotype Gem" pitchFamily="50" charset="0"/>
              </a:rPr>
              <a:t> P</a:t>
            </a:r>
            <a:r>
              <a:rPr lang="pt-PT" dirty="0" smtClean="0">
                <a:solidFill>
                  <a:srgbClr val="4DAEDB"/>
                </a:solidFill>
                <a:latin typeface="Filmotype Gem" pitchFamily="50" charset="0"/>
              </a:rPr>
              <a:t>roduct</a:t>
            </a:r>
            <a:endParaRPr lang="en-US" sz="3200" dirty="0">
              <a:solidFill>
                <a:srgbClr val="4DAEDB"/>
              </a:solidFill>
              <a:latin typeface="Filmotype Gem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905000"/>
            <a:ext cx="7467600" cy="4221163"/>
          </a:xfrm>
        </p:spPr>
        <p:txBody>
          <a:bodyPr>
            <a:normAutofit/>
          </a:bodyPr>
          <a:lstStyle/>
          <a:p>
            <a:r>
              <a:rPr lang="pt-PT" sz="2800" dirty="0" smtClean="0"/>
              <a:t>Modern Supported </a:t>
            </a:r>
            <a:r>
              <a:rPr lang="pt-PT" sz="2800" dirty="0" smtClean="0"/>
              <a:t>Devices</a:t>
            </a:r>
            <a:endParaRPr lang="pt-PT" sz="2800" dirty="0"/>
          </a:p>
          <a:p>
            <a:r>
              <a:rPr lang="pt-PT" sz="2800" dirty="0" smtClean="0"/>
              <a:t>Web and Mobile </a:t>
            </a:r>
            <a:r>
              <a:rPr lang="pt-PT" sz="2800" dirty="0" smtClean="0"/>
              <a:t>Applications</a:t>
            </a:r>
            <a:endParaRPr lang="pt-PT" sz="2800" dirty="0"/>
          </a:p>
          <a:p>
            <a:r>
              <a:rPr lang="pt-PT" sz="2800" dirty="0" smtClean="0"/>
              <a:t>Public REST API w/ </a:t>
            </a:r>
            <a:r>
              <a:rPr lang="pt-PT" sz="2800" dirty="0" smtClean="0">
                <a:solidFill>
                  <a:srgbClr val="0070C0"/>
                </a:solidFill>
                <a:hlinkClick r:id="rId3"/>
              </a:rPr>
              <a:t>Documentation</a:t>
            </a:r>
            <a:endParaRPr lang="pt-PT" sz="2800" dirty="0">
              <a:solidFill>
                <a:srgbClr val="0070C0"/>
              </a:solidFill>
            </a:endParaRPr>
          </a:p>
          <a:p>
            <a:endParaRPr lang="pt-PT" sz="2800" dirty="0" smtClean="0"/>
          </a:p>
          <a:p>
            <a:endParaRPr lang="pt-PT" sz="2800" dirty="0" smtClean="0"/>
          </a:p>
          <a:p>
            <a:endParaRPr lang="pt-PT" sz="2800" dirty="0"/>
          </a:p>
          <a:p>
            <a:endParaRPr lang="pt-PT" sz="2800" dirty="0" smtClean="0"/>
          </a:p>
          <a:p>
            <a:endParaRPr lang="pt-PT" sz="2800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77" t="87408" r="15254"/>
          <a:stretch/>
        </p:blipFill>
        <p:spPr bwMode="auto">
          <a:xfrm>
            <a:off x="3886200" y="6172200"/>
            <a:ext cx="4845557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fp\Google Drive\UA\3A2S\PI\Documentação\Apresentações\Apresentação Final\Imagens\Devices3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0" y="1219200"/>
            <a:ext cx="8599327" cy="6446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812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fp\Google Drive\UA\3A2S\PI\Documentação\Apresentações\Apresentação Final\Imagens\Devices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81600" y="-2965705"/>
            <a:ext cx="13641525" cy="10227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fp\Google Drive\UA\3A2S\PI\Documentação\Apresentações\Apresentação Final\Imagens\Sideb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42065" cy="429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152400"/>
            <a:ext cx="6781800" cy="1143000"/>
          </a:xfrm>
        </p:spPr>
        <p:txBody>
          <a:bodyPr>
            <a:normAutofit/>
          </a:bodyPr>
          <a:lstStyle/>
          <a:p>
            <a:pPr algn="l"/>
            <a:r>
              <a:rPr lang="pt-PT" sz="4800" dirty="0" smtClean="0">
                <a:solidFill>
                  <a:srgbClr val="4DAEDB"/>
                </a:solidFill>
                <a:latin typeface="Filmotype Gem" pitchFamily="50" charset="0"/>
              </a:rPr>
              <a:t>O</a:t>
            </a:r>
            <a:r>
              <a:rPr lang="pt-PT" dirty="0" smtClean="0">
                <a:solidFill>
                  <a:srgbClr val="4DAEDB"/>
                </a:solidFill>
                <a:latin typeface="Filmotype Gem" pitchFamily="50" charset="0"/>
              </a:rPr>
              <a:t>utcome</a:t>
            </a:r>
            <a:endParaRPr lang="en-US" sz="3600" dirty="0">
              <a:solidFill>
                <a:srgbClr val="4DAEDB"/>
              </a:solidFill>
              <a:latin typeface="Filmotype Gem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905000"/>
            <a:ext cx="7391400" cy="4343400"/>
          </a:xfrm>
        </p:spPr>
        <p:txBody>
          <a:bodyPr>
            <a:normAutofit/>
          </a:bodyPr>
          <a:lstStyle/>
          <a:p>
            <a:r>
              <a:rPr lang="pt-PT" sz="2800" dirty="0" smtClean="0"/>
              <a:t>Modular Device Support</a:t>
            </a:r>
            <a:endParaRPr lang="pt-PT" sz="2800" dirty="0"/>
          </a:p>
          <a:p>
            <a:r>
              <a:rPr lang="pt-PT" sz="2800" dirty="0"/>
              <a:t>Data </a:t>
            </a:r>
            <a:r>
              <a:rPr lang="pt-PT" sz="2800" dirty="0" smtClean="0"/>
              <a:t>Export Available</a:t>
            </a:r>
            <a:endParaRPr lang="en-US" sz="2800" dirty="0"/>
          </a:p>
          <a:p>
            <a:r>
              <a:rPr lang="pt-PT" sz="2800" dirty="0" smtClean="0"/>
              <a:t>Scalability Ensured</a:t>
            </a:r>
            <a:endParaRPr lang="pt-PT" sz="2800" dirty="0"/>
          </a:p>
          <a:p>
            <a:r>
              <a:rPr lang="pt-PT" sz="2800" dirty="0" smtClean="0"/>
              <a:t>Performance Tested</a:t>
            </a:r>
            <a:endParaRPr lang="pt-PT" sz="2800" dirty="0" smtClean="0"/>
          </a:p>
          <a:p>
            <a:pPr marL="0" indent="0">
              <a:buNone/>
            </a:pPr>
            <a:endParaRPr lang="pt-PT" sz="2800" dirty="0"/>
          </a:p>
          <a:p>
            <a:endParaRPr lang="pt-PT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BAE2C-69CA-4B51-A6EA-DFA346E683CA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3" descr="C:\Users\fp\Google Drive\UA\3A2S\PI\Documentação\Apresentações\Apresentação Final\Imagens\Logos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77" t="87408" r="15254"/>
          <a:stretch/>
        </p:blipFill>
        <p:spPr bwMode="auto">
          <a:xfrm>
            <a:off x="3886200" y="6172200"/>
            <a:ext cx="4845557" cy="6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374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218</Words>
  <Application>Microsoft Office PowerPoint</Application>
  <PresentationFormat>On-screen Show (4:3)</PresentationFormat>
  <Paragraphs>64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Contextualization</vt:lpstr>
      <vt:lpstr>State-of-the-art</vt:lpstr>
      <vt:lpstr>Project Goals</vt:lpstr>
      <vt:lpstr>Design decisions</vt:lpstr>
      <vt:lpstr>PowerPoint Presentation</vt:lpstr>
      <vt:lpstr>Technologies</vt:lpstr>
      <vt:lpstr>Final Product</vt:lpstr>
      <vt:lpstr>Outcome</vt:lpstr>
      <vt:lpstr>Demonstration</vt:lpstr>
      <vt:lpstr>Conclusions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fp</dc:creator>
  <cp:lastModifiedBy>fp</cp:lastModifiedBy>
  <cp:revision>14</cp:revision>
  <dcterms:created xsi:type="dcterms:W3CDTF">2019-06-18T13:25:28Z</dcterms:created>
  <dcterms:modified xsi:type="dcterms:W3CDTF">2019-06-18T19:29:17Z</dcterms:modified>
</cp:coreProperties>
</file>

<file path=docProps/thumbnail.jpeg>
</file>